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handoutMasterIdLst>
    <p:handoutMasterId r:id="rId12"/>
  </p:handoutMasterIdLst>
  <p:sldIdLst>
    <p:sldId id="293" r:id="rId2"/>
    <p:sldId id="296" r:id="rId3"/>
    <p:sldId id="328" r:id="rId4"/>
    <p:sldId id="323" r:id="rId5"/>
    <p:sldId id="331" r:id="rId6"/>
    <p:sldId id="330" r:id="rId7"/>
    <p:sldId id="329" r:id="rId8"/>
    <p:sldId id="322" r:id="rId9"/>
    <p:sldId id="294" r:id="rId10"/>
  </p:sldIdLst>
  <p:sldSz cx="9144000" cy="6858000" type="screen4x3"/>
  <p:notesSz cx="6858000" cy="9144000"/>
  <p:embeddedFontLst>
    <p:embeddedFont>
      <p:font typeface="굴림체" panose="020B0609000101010101" pitchFamily="49" charset="-127"/>
      <p:regular r:id="rId13"/>
    </p:embeddedFont>
    <p:embeddedFont>
      <p:font typeface="맑은 고딕" panose="020B0503020000020004" pitchFamily="34" charset="-127"/>
      <p:regular r:id="rId14"/>
      <p:bold r:id="rId15"/>
    </p:embeddedFont>
    <p:embeddedFont>
      <p:font typeface="Amatic SC" pitchFamily="2" charset="-79"/>
      <p:regular r:id="rId16"/>
      <p:bold r:id="rId1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5E85"/>
    <a:srgbClr val="B9C4E2"/>
    <a:srgbClr val="D4DEE5"/>
    <a:srgbClr val="ADBFCB"/>
    <a:srgbClr val="D3DCE6"/>
    <a:srgbClr val="342A28"/>
    <a:srgbClr val="F2F2BF"/>
    <a:srgbClr val="83644D"/>
    <a:srgbClr val="4F3C2E"/>
    <a:srgbClr val="2E1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62" autoAdjust="0"/>
    <p:restoredTop sz="94792" autoAdjust="0"/>
  </p:normalViewPr>
  <p:slideViewPr>
    <p:cSldViewPr>
      <p:cViewPr varScale="1">
        <p:scale>
          <a:sx n="126" d="100"/>
          <a:sy n="126" d="100"/>
        </p:scale>
        <p:origin x="1672" y="20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67" d="100"/>
          <a:sy n="67" d="100"/>
        </p:scale>
        <p:origin x="811"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2025. 1. 27.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2025. 1. 27.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458076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직사각형 9"/>
          <p:cNvSpPr/>
          <p:nvPr userDrawn="1"/>
        </p:nvSpPr>
        <p:spPr>
          <a:xfrm>
            <a:off x="4057650" y="2780928"/>
            <a:ext cx="5086350" cy="1258044"/>
          </a:xfrm>
          <a:prstGeom prst="rect">
            <a:avLst/>
          </a:prstGeom>
          <a:solidFill>
            <a:srgbClr val="D3DCE6">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userDrawn="1"/>
        </p:nvSpPr>
        <p:spPr>
          <a:xfrm>
            <a:off x="4057650" y="2781718"/>
            <a:ext cx="5086350" cy="432098"/>
          </a:xfrm>
          <a:prstGeom prst="rect">
            <a:avLst/>
          </a:prstGeom>
          <a:solidFill>
            <a:srgbClr val="ADBFCB">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2025. 1. 27.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4283968" y="1196752"/>
            <a:ext cx="4402832" cy="1413742"/>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4E5E85"/>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2025. 1. 27.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2025. 1. 27.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2025. 1. 27.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83618"/>
            <a:ext cx="829126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36" y="11181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2025. 1. 27.</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2"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accent1">
                    <a:lumMod val="50000"/>
                  </a:schemeClr>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2025. 1. 27.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29935" y="1772816"/>
            <a:ext cx="9173935"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2025. 1. 27.</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4283968" y="1183035"/>
            <a:ext cx="4860032" cy="1413742"/>
          </a:xfrm>
        </p:spPr>
        <p:txBody>
          <a:bodyPr/>
          <a:lstStyle/>
          <a:p>
            <a:r>
              <a:rPr lang="en-US" altLang="ko-KR" sz="6000" b="1" dirty="0">
                <a:latin typeface="Amatic SC" pitchFamily="2" charset="-79"/>
                <a:cs typeface="Amatic SC" pitchFamily="2" charset="-79"/>
              </a:rPr>
              <a:t>Big Mountain Resort Capstone</a:t>
            </a:r>
            <a:endParaRPr lang="ko-KR" altLang="en-US" sz="6000" b="1" dirty="0">
              <a:latin typeface="Amatic SC" pitchFamily="2" charset="-79"/>
              <a:cs typeface="Amatic SC" pitchFamily="2" charset="-79"/>
            </a:endParaRPr>
          </a:p>
        </p:txBody>
      </p:sp>
      <p:sp>
        <p:nvSpPr>
          <p:cNvPr id="18" name="직사각형 17"/>
          <p:cNvSpPr/>
          <p:nvPr/>
        </p:nvSpPr>
        <p:spPr>
          <a:xfrm>
            <a:off x="4283968" y="3346979"/>
            <a:ext cx="3456384" cy="4001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2000" dirty="0">
                <a:solidFill>
                  <a:schemeClr val="tx1">
                    <a:lumMod val="75000"/>
                    <a:lumOff val="25000"/>
                  </a:schemeClr>
                </a:solidFill>
                <a:latin typeface="Aptos" panose="020B0004020202020204" pitchFamily="34" charset="0"/>
                <a:ea typeface="맑은 고딕" pitchFamily="50" charset="-127"/>
                <a:cs typeface="굴림" pitchFamily="50" charset="-127"/>
              </a:rPr>
              <a:t>Presented by Shelby Rathel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95537" y="1268760"/>
            <a:ext cx="4680519" cy="4881686"/>
          </a:xfrm>
        </p:spPr>
        <p:txBody>
          <a:bodyPr>
            <a:normAutofit/>
          </a:bodyPr>
          <a:lstStyle/>
          <a:p>
            <a:pPr latinLnBrk="0" hangingPunct="0">
              <a:buFont typeface="Arial" panose="020B0604020202020204" pitchFamily="34" charset="0"/>
              <a:buChar char="•"/>
            </a:pPr>
            <a:r>
              <a:rPr lang="en-US" altLang="ko-KR" dirty="0">
                <a:latin typeface="Aptos" panose="020B0004020202020204" pitchFamily="34" charset="0"/>
              </a:rPr>
              <a:t>Big Mountain Resort is a ski resort located in Montana </a:t>
            </a:r>
          </a:p>
          <a:p>
            <a:pPr lvl="1" latinLnBrk="0" hangingPunct="0">
              <a:buFont typeface="Arial" panose="020B0604020202020204" pitchFamily="34" charset="0"/>
              <a:buChar char="•"/>
            </a:pPr>
            <a:r>
              <a:rPr lang="en-US" altLang="ko-KR" dirty="0">
                <a:latin typeface="Aptos" panose="020B0004020202020204" pitchFamily="34" charset="0"/>
              </a:rPr>
              <a:t>With spectacular views of Glacier National Park and Flathead National Forest. </a:t>
            </a:r>
          </a:p>
          <a:p>
            <a:pPr lvl="1" latinLnBrk="0" hangingPunct="0">
              <a:buFont typeface="Arial" panose="020B0604020202020204" pitchFamily="34" charset="0"/>
              <a:buChar char="•"/>
            </a:pPr>
            <a:r>
              <a:rPr lang="en-US" altLang="ko-KR" dirty="0">
                <a:latin typeface="Aptos" panose="020B0004020202020204" pitchFamily="34" charset="0"/>
              </a:rPr>
              <a:t>Having 350,000 people ski or snowboard per year. </a:t>
            </a:r>
          </a:p>
          <a:p>
            <a:pPr latinLnBrk="0" hangingPunct="0">
              <a:buFont typeface="Arial" panose="020B0604020202020204" pitchFamily="34" charset="0"/>
              <a:buChar char="•"/>
            </a:pPr>
            <a:r>
              <a:rPr lang="en-US" altLang="ko-KR" dirty="0">
                <a:latin typeface="Aptos" panose="020B0004020202020204" pitchFamily="34" charset="0"/>
              </a:rPr>
              <a:t>Big Mountain Resort has recently installed an additional chair lift to help increase the</a:t>
            </a:r>
          </a:p>
          <a:p>
            <a:pPr lvl="1" latinLnBrk="0" hangingPunct="0">
              <a:buFont typeface="Arial" panose="020B0604020202020204" pitchFamily="34" charset="0"/>
              <a:buChar char="•"/>
            </a:pPr>
            <a:r>
              <a:rPr lang="en-US" altLang="ko-KR" dirty="0">
                <a:latin typeface="Aptos" panose="020B0004020202020204" pitchFamily="34" charset="0"/>
              </a:rPr>
              <a:t>distribution of visitors across the mountain. </a:t>
            </a:r>
          </a:p>
          <a:p>
            <a:pPr lvl="1" latinLnBrk="0" hangingPunct="0">
              <a:buFont typeface="Arial" panose="020B0604020202020204" pitchFamily="34" charset="0"/>
              <a:buChar char="•"/>
            </a:pPr>
            <a:r>
              <a:rPr lang="en-US" altLang="ko-KR" dirty="0">
                <a:latin typeface="Aptos" panose="020B0004020202020204" pitchFamily="34" charset="0"/>
              </a:rPr>
              <a:t>increases their operating costs by $1,540,000 this season.</a:t>
            </a:r>
          </a:p>
          <a:p>
            <a:pPr latinLnBrk="0" hangingPunct="0">
              <a:buFont typeface="Arial" panose="020B0604020202020204" pitchFamily="34" charset="0"/>
              <a:buChar char="•"/>
            </a:pPr>
            <a:r>
              <a:rPr lang="en-US" altLang="ko-KR" dirty="0">
                <a:latin typeface="Aptos" panose="020B0004020202020204" pitchFamily="34" charset="0"/>
              </a:rPr>
              <a:t>We believe Big Mountain is not capitalizing on its facilities as much as it could.</a:t>
            </a:r>
          </a:p>
        </p:txBody>
      </p:sp>
      <p:sp>
        <p:nvSpPr>
          <p:cNvPr id="5" name="제목 1"/>
          <p:cNvSpPr>
            <a:spLocks noGrp="1"/>
          </p:cNvSpPr>
          <p:nvPr>
            <p:ph type="title"/>
          </p:nvPr>
        </p:nvSpPr>
        <p:spPr/>
        <p:txBody>
          <a:bodyPr>
            <a:normAutofit fontScale="90000"/>
          </a:bodyPr>
          <a:lstStyle/>
          <a:p>
            <a:pPr fontAlgn="base">
              <a:spcAft>
                <a:spcPct val="0"/>
              </a:spcAft>
              <a:buClr>
                <a:schemeClr val="hlink"/>
              </a:buClr>
            </a:pPr>
            <a:r>
              <a:rPr lang="en-US" altLang="ko-KR" sz="6000" dirty="0">
                <a:solidFill>
                  <a:srgbClr val="4E5E85"/>
                </a:solidFill>
                <a:latin typeface="Amatic SC" pitchFamily="2" charset="-79"/>
                <a:cs typeface="Amatic SC" pitchFamily="2" charset="-79"/>
              </a:rPr>
              <a:t>Problem Identification</a:t>
            </a:r>
            <a:endParaRPr lang="ko-KR" altLang="en-US" sz="6000" dirty="0">
              <a:solidFill>
                <a:srgbClr val="4E5E85"/>
              </a:solidFill>
              <a:latin typeface="Amatic SC" pitchFamily="2" charset="-79"/>
              <a:cs typeface="Amatic SC" pitchFamily="2" charset="-79"/>
            </a:endParaRPr>
          </a:p>
        </p:txBody>
      </p:sp>
      <p:sp>
        <p:nvSpPr>
          <p:cNvPr id="2" name="TextBox 1">
            <a:extLst>
              <a:ext uri="{FF2B5EF4-FFF2-40B4-BE49-F238E27FC236}">
                <a16:creationId xmlns:a16="http://schemas.microsoft.com/office/drawing/2014/main" id="{C54B07E8-9D67-F18E-184E-028942EE151A}"/>
              </a:ext>
            </a:extLst>
          </p:cNvPr>
          <p:cNvSpPr txBox="1"/>
          <p:nvPr/>
        </p:nvSpPr>
        <p:spPr>
          <a:xfrm>
            <a:off x="1043608" y="4987042"/>
            <a:ext cx="7272808" cy="1754326"/>
          </a:xfrm>
          <a:prstGeom prst="rect">
            <a:avLst/>
          </a:prstGeom>
          <a:noFill/>
        </p:spPr>
        <p:txBody>
          <a:bodyPr wrap="square" rtlCol="0">
            <a:spAutoFit/>
          </a:bodyPr>
          <a:lstStyle/>
          <a:p>
            <a:pPr fontAlgn="base">
              <a:spcBef>
                <a:spcPct val="0"/>
              </a:spcBef>
              <a:spcAft>
                <a:spcPct val="0"/>
              </a:spcAft>
              <a:buClr>
                <a:schemeClr val="hlink"/>
              </a:buClr>
            </a:pPr>
            <a:r>
              <a:rPr lang="en-US" altLang="en-US" sz="3600" b="1" dirty="0">
                <a:solidFill>
                  <a:srgbClr val="4E5E85"/>
                </a:solidFill>
                <a:latin typeface="Amatic SC" pitchFamily="2" charset="-79"/>
                <a:ea typeface="맑은 고딕" pitchFamily="50" charset="-127"/>
                <a:cs typeface="Amatic SC" pitchFamily="2" charset="-79"/>
              </a:rPr>
              <a:t>So, the question is how do we keep the current profit </a:t>
            </a:r>
          </a:p>
          <a:p>
            <a:pPr fontAlgn="base">
              <a:spcBef>
                <a:spcPct val="0"/>
              </a:spcBef>
              <a:spcAft>
                <a:spcPct val="0"/>
              </a:spcAft>
              <a:buClr>
                <a:schemeClr val="hlink"/>
              </a:buClr>
            </a:pPr>
            <a:r>
              <a:rPr lang="en-US" altLang="en-US" sz="3600" b="1" dirty="0">
                <a:solidFill>
                  <a:srgbClr val="4E5E85"/>
                </a:solidFill>
                <a:latin typeface="Amatic SC" pitchFamily="2" charset="-79"/>
                <a:ea typeface="맑은 고딕" pitchFamily="50" charset="-127"/>
                <a:cs typeface="Amatic SC" pitchFamily="2" charset="-79"/>
              </a:rPr>
              <a:t>margins or increase profit margins by capitalizing </a:t>
            </a:r>
          </a:p>
          <a:p>
            <a:pPr fontAlgn="base">
              <a:spcBef>
                <a:spcPct val="0"/>
              </a:spcBef>
              <a:spcAft>
                <a:spcPct val="0"/>
              </a:spcAft>
              <a:buClr>
                <a:schemeClr val="hlink"/>
              </a:buClr>
            </a:pPr>
            <a:r>
              <a:rPr lang="en-US" altLang="en-US" sz="3600" b="1" dirty="0">
                <a:solidFill>
                  <a:srgbClr val="4E5E85"/>
                </a:solidFill>
                <a:latin typeface="Amatic SC" pitchFamily="2" charset="-79"/>
                <a:ea typeface="맑은 고딕" pitchFamily="50" charset="-127"/>
                <a:cs typeface="Amatic SC" pitchFamily="2" charset="-79"/>
              </a:rPr>
              <a:t>on Big Mountain Facilities?</a:t>
            </a:r>
          </a:p>
        </p:txBody>
      </p:sp>
      <p:pic>
        <p:nvPicPr>
          <p:cNvPr id="1026" name="Picture 2" descr="Ski the Peaks: Renowned Resorts in Big Sky, Montana">
            <a:extLst>
              <a:ext uri="{FF2B5EF4-FFF2-40B4-BE49-F238E27FC236}">
                <a16:creationId xmlns:a16="http://schemas.microsoft.com/office/drawing/2014/main" id="{E418B728-5684-5B34-3956-A77DC75CB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351540"/>
            <a:ext cx="4031432" cy="3240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D9311-F72E-24A4-29C1-AE0B25D9F10F}"/>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5363BC14-CA5A-75E8-3287-8D4D5C6B5C45}"/>
              </a:ext>
            </a:extLst>
          </p:cNvPr>
          <p:cNvSpPr>
            <a:spLocks noGrp="1"/>
          </p:cNvSpPr>
          <p:nvPr>
            <p:ph idx="1"/>
          </p:nvPr>
        </p:nvSpPr>
        <p:spPr>
          <a:xfrm>
            <a:off x="5580112" y="1268760"/>
            <a:ext cx="3240360" cy="4881686"/>
          </a:xfrm>
        </p:spPr>
        <p:txBody>
          <a:bodyPr>
            <a:normAutofit lnSpcReduction="10000"/>
          </a:bodyPr>
          <a:lstStyle/>
          <a:p>
            <a:pPr latinLnBrk="0" hangingPunct="0">
              <a:buFont typeface="Arial" panose="020B0604020202020204" pitchFamily="34" charset="0"/>
              <a:buChar char="•"/>
            </a:pPr>
            <a:r>
              <a:rPr lang="en-US" altLang="ko-KR" sz="2400" dirty="0">
                <a:latin typeface="Aptos" panose="020B0004020202020204" pitchFamily="34" charset="0"/>
              </a:rPr>
              <a:t>We could:</a:t>
            </a:r>
          </a:p>
          <a:p>
            <a:pPr lvl="1" latinLnBrk="0" hangingPunct="0">
              <a:buFont typeface="Arial" panose="020B0604020202020204" pitchFamily="34" charset="0"/>
              <a:buChar char="•"/>
            </a:pPr>
            <a:r>
              <a:rPr lang="en-US" altLang="ko-KR" sz="2400" dirty="0">
                <a:latin typeface="Aptos" panose="020B0004020202020204" pitchFamily="34" charset="0"/>
              </a:rPr>
              <a:t>increasing the number of operational days </a:t>
            </a:r>
          </a:p>
          <a:p>
            <a:pPr lvl="1" latinLnBrk="0" hangingPunct="0">
              <a:buFont typeface="Arial" panose="020B0604020202020204" pitchFamily="34" charset="0"/>
              <a:buChar char="•"/>
            </a:pPr>
            <a:r>
              <a:rPr lang="en-US" altLang="ko-KR" sz="2400" dirty="0">
                <a:latin typeface="Aptos" panose="020B0004020202020204" pitchFamily="34" charset="0"/>
              </a:rPr>
              <a:t>increasing ticket cost </a:t>
            </a:r>
          </a:p>
          <a:p>
            <a:pPr lvl="1" latinLnBrk="0" hangingPunct="0">
              <a:buFont typeface="Arial" panose="020B0604020202020204" pitchFamily="34" charset="0"/>
              <a:buChar char="•"/>
            </a:pPr>
            <a:r>
              <a:rPr lang="en-US" altLang="ko-KR" sz="2400" dirty="0">
                <a:latin typeface="Aptos" panose="020B0004020202020204" pitchFamily="34" charset="0"/>
              </a:rPr>
              <a:t>reducing the number of runs </a:t>
            </a:r>
          </a:p>
          <a:p>
            <a:pPr lvl="1" latinLnBrk="0" hangingPunct="0">
              <a:buFont typeface="Arial" panose="020B0604020202020204" pitchFamily="34" charset="0"/>
              <a:buChar char="•"/>
            </a:pPr>
            <a:r>
              <a:rPr lang="en-US" altLang="ko-KR" sz="2400" dirty="0">
                <a:latin typeface="Aptos" panose="020B0004020202020204" pitchFamily="34" charset="0"/>
              </a:rPr>
              <a:t>reducing the total skiable area to reduce operations. </a:t>
            </a:r>
          </a:p>
          <a:p>
            <a:pPr marL="0" indent="0" latinLnBrk="0" hangingPunct="0"/>
            <a:r>
              <a:rPr lang="en-US" altLang="ko-KR" sz="2400" dirty="0">
                <a:latin typeface="Aptos" panose="020B0004020202020204" pitchFamily="34" charset="0"/>
              </a:rPr>
              <a:t>. </a:t>
            </a:r>
          </a:p>
        </p:txBody>
      </p:sp>
      <p:sp>
        <p:nvSpPr>
          <p:cNvPr id="5" name="제목 1">
            <a:extLst>
              <a:ext uri="{FF2B5EF4-FFF2-40B4-BE49-F238E27FC236}">
                <a16:creationId xmlns:a16="http://schemas.microsoft.com/office/drawing/2014/main" id="{8A96E0C5-92CC-FEBB-1B6F-F1F4B92308E5}"/>
              </a:ext>
            </a:extLst>
          </p:cNvPr>
          <p:cNvSpPr>
            <a:spLocks noGrp="1"/>
          </p:cNvSpPr>
          <p:nvPr>
            <p:ph type="title"/>
          </p:nvPr>
        </p:nvSpPr>
        <p:spPr/>
        <p:txBody>
          <a:bodyPr>
            <a:normAutofit fontScale="90000"/>
          </a:bodyPr>
          <a:lstStyle/>
          <a:p>
            <a:pPr fontAlgn="base">
              <a:spcAft>
                <a:spcPct val="0"/>
              </a:spcAft>
              <a:buClr>
                <a:schemeClr val="hlink"/>
              </a:buClr>
            </a:pPr>
            <a:r>
              <a:rPr lang="en-US" altLang="ko-KR" sz="6000" dirty="0">
                <a:solidFill>
                  <a:srgbClr val="4E5E85"/>
                </a:solidFill>
                <a:latin typeface="Amatic SC" pitchFamily="2" charset="-79"/>
                <a:cs typeface="Amatic SC" pitchFamily="2" charset="-79"/>
              </a:rPr>
              <a:t>Problem Identification</a:t>
            </a:r>
            <a:endParaRPr lang="ko-KR" altLang="en-US" sz="6000" dirty="0">
              <a:solidFill>
                <a:srgbClr val="4E5E85"/>
              </a:solidFill>
              <a:latin typeface="Amatic SC" pitchFamily="2" charset="-79"/>
              <a:cs typeface="Amatic SC" pitchFamily="2" charset="-79"/>
            </a:endParaRPr>
          </a:p>
        </p:txBody>
      </p:sp>
      <p:pic>
        <p:nvPicPr>
          <p:cNvPr id="2050" name="Picture 2" descr="Lift Tickets | Ski &amp; Snowboard | Big Sky Resort">
            <a:extLst>
              <a:ext uri="{FF2B5EF4-FFF2-40B4-BE49-F238E27FC236}">
                <a16:creationId xmlns:a16="http://schemas.microsoft.com/office/drawing/2014/main" id="{036BF09F-A49E-B6B4-A453-78EE93839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89" y="1268760"/>
            <a:ext cx="5373215"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175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37F1D-D293-1BCF-7CCB-082EACCE472B}"/>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BFE66044-C4F9-6786-E6F2-EC7B73B4794F}"/>
              </a:ext>
            </a:extLst>
          </p:cNvPr>
          <p:cNvSpPr>
            <a:spLocks noGrp="1"/>
          </p:cNvSpPr>
          <p:nvPr>
            <p:ph idx="1"/>
          </p:nvPr>
        </p:nvSpPr>
        <p:spPr>
          <a:xfrm>
            <a:off x="4644008" y="1196752"/>
            <a:ext cx="4499992" cy="5688632"/>
          </a:xfrm>
        </p:spPr>
        <p:txBody>
          <a:bodyPr>
            <a:normAutofit/>
          </a:bodyPr>
          <a:lstStyle/>
          <a:p>
            <a:pPr latinLnBrk="0" hangingPunct="0">
              <a:buFont typeface="Arial" panose="020B0604020202020204" pitchFamily="34" charset="0"/>
              <a:buChar char="•"/>
            </a:pPr>
            <a:r>
              <a:rPr lang="en-US" altLang="ko-KR" dirty="0">
                <a:latin typeface="Aptos" panose="020B0004020202020204" pitchFamily="34" charset="0"/>
              </a:rPr>
              <a:t>Looking at the distribution of each column features of concern were identified. </a:t>
            </a:r>
          </a:p>
          <a:p>
            <a:pPr lvl="1" latinLnBrk="0" hangingPunct="0">
              <a:buFont typeface="Arial" panose="020B0604020202020204" pitchFamily="34" charset="0"/>
              <a:buChar char="•"/>
            </a:pPr>
            <a:r>
              <a:rPr lang="en-US" altLang="ko-KR" dirty="0" err="1">
                <a:latin typeface="Aptos" panose="020B0004020202020204" pitchFamily="34" charset="0"/>
              </a:rPr>
              <a:t>SkiableTerrain_ac</a:t>
            </a:r>
            <a:r>
              <a:rPr lang="en-US" altLang="ko-KR" dirty="0">
                <a:latin typeface="Aptos" panose="020B0004020202020204" pitchFamily="34" charset="0"/>
              </a:rPr>
              <a:t> and Snow </a:t>
            </a:r>
            <a:r>
              <a:rPr lang="en-US" altLang="ko-KR" dirty="0" err="1">
                <a:latin typeface="Aptos" panose="020B0004020202020204" pitchFamily="34" charset="0"/>
              </a:rPr>
              <a:t>Making_ac</a:t>
            </a:r>
            <a:r>
              <a:rPr lang="en-US" altLang="ko-KR" dirty="0">
                <a:latin typeface="Aptos" panose="020B0004020202020204" pitchFamily="34" charset="0"/>
              </a:rPr>
              <a:t> values being clustered down the low end</a:t>
            </a:r>
          </a:p>
          <a:p>
            <a:pPr lvl="1" latinLnBrk="0" hangingPunct="0">
              <a:buFont typeface="Arial" panose="020B0604020202020204" pitchFamily="34" charset="0"/>
              <a:buChar char="•"/>
            </a:pPr>
            <a:r>
              <a:rPr lang="en-US" altLang="ko-KR" dirty="0">
                <a:latin typeface="Aptos" panose="020B0004020202020204" pitchFamily="34" charset="0"/>
              </a:rPr>
              <a:t>half the values of fistfight were missing</a:t>
            </a:r>
          </a:p>
          <a:p>
            <a:pPr lvl="1" latinLnBrk="0" hangingPunct="0">
              <a:buFont typeface="Arial" panose="020B0604020202020204" pitchFamily="34" charset="0"/>
              <a:buChar char="•"/>
            </a:pPr>
            <a:r>
              <a:rPr lang="en-US" altLang="ko-KR" dirty="0">
                <a:latin typeface="Aptos" panose="020B0004020202020204" pitchFamily="34" charset="0"/>
              </a:rPr>
              <a:t>most values of </a:t>
            </a:r>
            <a:r>
              <a:rPr lang="en-US" altLang="ko-KR" dirty="0" err="1">
                <a:latin typeface="Aptos" panose="020B0004020202020204" pitchFamily="34" charset="0"/>
              </a:rPr>
              <a:t>fastSixes</a:t>
            </a:r>
            <a:r>
              <a:rPr lang="en-US" altLang="ko-KR" dirty="0">
                <a:latin typeface="Aptos" panose="020B0004020202020204" pitchFamily="34" charset="0"/>
              </a:rPr>
              <a:t> and trams are 0</a:t>
            </a:r>
          </a:p>
          <a:p>
            <a:pPr lvl="1" latinLnBrk="0" hangingPunct="0">
              <a:buFont typeface="Arial" panose="020B0604020202020204" pitchFamily="34" charset="0"/>
              <a:buChar char="•"/>
            </a:pPr>
            <a:r>
              <a:rPr lang="en-US" altLang="ko-KR" dirty="0">
                <a:latin typeface="Aptos" panose="020B0004020202020204" pitchFamily="34" charset="0"/>
              </a:rPr>
              <a:t>Values in </a:t>
            </a:r>
            <a:r>
              <a:rPr lang="en-US" altLang="ko-KR" dirty="0" err="1">
                <a:latin typeface="Aptos" panose="020B0004020202020204" pitchFamily="34" charset="0"/>
              </a:rPr>
              <a:t>yearsOpen</a:t>
            </a:r>
            <a:r>
              <a:rPr lang="en-US" altLang="ko-KR" dirty="0">
                <a:latin typeface="Aptos" panose="020B0004020202020204" pitchFamily="34" charset="0"/>
              </a:rPr>
              <a:t> are low with a maximum of 2019</a:t>
            </a:r>
          </a:p>
          <a:p>
            <a:pPr latinLnBrk="0" hangingPunct="0">
              <a:buFont typeface="Arial" panose="020B0604020202020204" pitchFamily="34" charset="0"/>
              <a:buChar char="•"/>
            </a:pPr>
            <a:r>
              <a:rPr lang="en-US" altLang="ko-KR" dirty="0">
                <a:latin typeface="Aptos" panose="020B0004020202020204" pitchFamily="34" charset="0"/>
              </a:rPr>
              <a:t>Two new ratios (resorts_per_100kcapita and resorts_per_100ksq_mile) were calculated to take into account the population of the state. </a:t>
            </a:r>
          </a:p>
          <a:p>
            <a:pPr lvl="1" latinLnBrk="0" hangingPunct="0">
              <a:buFont typeface="Arial" panose="020B0604020202020204" pitchFamily="34" charset="0"/>
              <a:buChar char="•"/>
            </a:pPr>
            <a:r>
              <a:rPr lang="en-US" altLang="ko-KR" dirty="0">
                <a:latin typeface="Aptos" panose="020B0004020202020204" pitchFamily="34" charset="0"/>
              </a:rPr>
              <a:t>Both values were scaling and standardization. </a:t>
            </a:r>
          </a:p>
          <a:p>
            <a:pPr lvl="1" latinLnBrk="0" hangingPunct="0">
              <a:buFont typeface="Arial" panose="020B0604020202020204" pitchFamily="34" charset="0"/>
              <a:buChar char="•"/>
            </a:pPr>
            <a:r>
              <a:rPr lang="en-US" altLang="ko-KR" dirty="0">
                <a:latin typeface="Aptos" panose="020B0004020202020204" pitchFamily="34" charset="0"/>
              </a:rPr>
              <a:t>PCA was Fit and transformed using the scaled data. </a:t>
            </a:r>
          </a:p>
          <a:p>
            <a:pPr latinLnBrk="0" hangingPunct="0">
              <a:buFont typeface="Arial" panose="020B0604020202020204" pitchFamily="34" charset="0"/>
              <a:buChar char="•"/>
            </a:pPr>
            <a:endParaRPr lang="en-US" altLang="ko-KR" dirty="0">
              <a:latin typeface="Aptos" panose="020B0004020202020204" pitchFamily="34" charset="0"/>
            </a:endParaRPr>
          </a:p>
        </p:txBody>
      </p:sp>
      <p:sp>
        <p:nvSpPr>
          <p:cNvPr id="5" name="제목 1">
            <a:extLst>
              <a:ext uri="{FF2B5EF4-FFF2-40B4-BE49-F238E27FC236}">
                <a16:creationId xmlns:a16="http://schemas.microsoft.com/office/drawing/2014/main" id="{D7F28EA0-B029-2481-05CB-54787CB0BB69}"/>
              </a:ext>
            </a:extLst>
          </p:cNvPr>
          <p:cNvSpPr>
            <a:spLocks noGrp="1"/>
          </p:cNvSpPr>
          <p:nvPr>
            <p:ph type="title"/>
          </p:nvPr>
        </p:nvSpPr>
        <p:spPr/>
        <p:txBody>
          <a:bodyPr>
            <a:normAutofit fontScale="90000"/>
          </a:bodyPr>
          <a:lstStyle/>
          <a:p>
            <a:pPr fontAlgn="base">
              <a:spcAft>
                <a:spcPct val="0"/>
              </a:spcAft>
              <a:buClr>
                <a:schemeClr val="hlink"/>
              </a:buClr>
            </a:pPr>
            <a:r>
              <a:rPr lang="en-US" altLang="ko-KR" sz="5400" dirty="0">
                <a:solidFill>
                  <a:srgbClr val="4E5E85"/>
                </a:solidFill>
                <a:latin typeface="Amatic SC" pitchFamily="2" charset="-79"/>
                <a:cs typeface="Amatic SC" pitchFamily="2" charset="-79"/>
              </a:rPr>
              <a:t>Modeling Results and Analysis </a:t>
            </a:r>
            <a:endParaRPr lang="ko-KR" altLang="en-US" sz="5400" dirty="0">
              <a:solidFill>
                <a:srgbClr val="4E5E85"/>
              </a:solidFill>
              <a:latin typeface="Amatic SC" pitchFamily="2" charset="-79"/>
              <a:cs typeface="Amatic SC" pitchFamily="2" charset="-79"/>
            </a:endParaRPr>
          </a:p>
        </p:txBody>
      </p:sp>
      <p:pic>
        <p:nvPicPr>
          <p:cNvPr id="3" name="Picture 2" descr="A screenshot of a graph&#10;&#10;Description automatically generated">
            <a:extLst>
              <a:ext uri="{FF2B5EF4-FFF2-40B4-BE49-F238E27FC236}">
                <a16:creationId xmlns:a16="http://schemas.microsoft.com/office/drawing/2014/main" id="{B3D640E5-319A-24A2-8715-3EB138EC6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4644008" cy="5256584"/>
          </a:xfrm>
          <a:prstGeom prst="rect">
            <a:avLst/>
          </a:prstGeom>
        </p:spPr>
      </p:pic>
    </p:spTree>
    <p:extLst>
      <p:ext uri="{BB962C8B-B14F-4D97-AF65-F5344CB8AC3E}">
        <p14:creationId xmlns:p14="http://schemas.microsoft.com/office/powerpoint/2010/main" val="56888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3BD0-4A57-2AF8-DF2E-7AEE4749044A}"/>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EF113F5B-3EB9-7D81-E390-359B20D49237}"/>
              </a:ext>
            </a:extLst>
          </p:cNvPr>
          <p:cNvSpPr>
            <a:spLocks noGrp="1"/>
          </p:cNvSpPr>
          <p:nvPr>
            <p:ph idx="1"/>
          </p:nvPr>
        </p:nvSpPr>
        <p:spPr>
          <a:xfrm>
            <a:off x="395537" y="1268760"/>
            <a:ext cx="4176464" cy="4881686"/>
          </a:xfrm>
        </p:spPr>
        <p:txBody>
          <a:bodyPr>
            <a:normAutofit fontScale="85000" lnSpcReduction="10000"/>
          </a:bodyPr>
          <a:lstStyle/>
          <a:p>
            <a:pPr latinLnBrk="0" hangingPunct="0">
              <a:buFont typeface="Arial" panose="020B0604020202020204" pitchFamily="34" charset="0"/>
              <a:buChar char="•"/>
            </a:pPr>
            <a:r>
              <a:rPr lang="en-US" altLang="ko-KR" sz="2400" dirty="0">
                <a:latin typeface="Aptos" panose="020B0004020202020204" pitchFamily="34" charset="0"/>
              </a:rPr>
              <a:t>The Heat map shows: </a:t>
            </a:r>
          </a:p>
          <a:p>
            <a:pPr lvl="1" latinLnBrk="0" hangingPunct="0">
              <a:buFont typeface="Arial" panose="020B0604020202020204" pitchFamily="34" charset="0"/>
              <a:buChar char="•"/>
            </a:pPr>
            <a:r>
              <a:rPr lang="en-US" altLang="ko-KR" sz="2400" dirty="0">
                <a:latin typeface="Aptos" panose="020B0004020202020204" pitchFamily="34" charset="0"/>
              </a:rPr>
              <a:t>that summit and base elevation are quite highly correlated</a:t>
            </a:r>
          </a:p>
          <a:p>
            <a:pPr lvl="1" latinLnBrk="0" hangingPunct="0">
              <a:buFont typeface="Arial" panose="020B0604020202020204" pitchFamily="34" charset="0"/>
              <a:buChar char="•"/>
            </a:pPr>
            <a:r>
              <a:rPr lang="en-US" altLang="ko-KR" sz="2400" dirty="0">
                <a:latin typeface="Aptos" panose="020B0004020202020204" pitchFamily="34" charset="0"/>
              </a:rPr>
              <a:t>some positive correlation between the ratio of night skiing area with the number of resorts per capita</a:t>
            </a:r>
          </a:p>
          <a:p>
            <a:pPr lvl="1" latinLnBrk="0" hangingPunct="0">
              <a:buFont typeface="Arial" panose="020B0604020202020204" pitchFamily="34" charset="0"/>
              <a:buChar char="•"/>
            </a:pPr>
            <a:r>
              <a:rPr lang="en-US" altLang="ko-KR" sz="2400" dirty="0">
                <a:latin typeface="Aptos" panose="020B0004020202020204" pitchFamily="34" charset="0"/>
              </a:rPr>
              <a:t> </a:t>
            </a:r>
            <a:r>
              <a:rPr lang="en-US" altLang="ko-KR" sz="2400" dirty="0" err="1">
                <a:latin typeface="Aptos" panose="020B0004020202020204" pitchFamily="34" charset="0"/>
              </a:rPr>
              <a:t>AdultWeekend</a:t>
            </a:r>
            <a:r>
              <a:rPr lang="en-US" altLang="ko-KR" sz="2400" dirty="0">
                <a:latin typeface="Aptos" panose="020B0004020202020204" pitchFamily="34" charset="0"/>
              </a:rPr>
              <a:t> ticket price is correlated with </a:t>
            </a:r>
            <a:r>
              <a:rPr lang="en-US" altLang="ko-KR" sz="2400" dirty="0" err="1">
                <a:latin typeface="Aptos" panose="020B0004020202020204" pitchFamily="34" charset="0"/>
              </a:rPr>
              <a:t>fastQuads</a:t>
            </a:r>
            <a:r>
              <a:rPr lang="en-US" altLang="ko-KR" sz="2400" dirty="0">
                <a:latin typeface="Aptos" panose="020B0004020202020204" pitchFamily="34" charset="0"/>
              </a:rPr>
              <a:t>, Runs, Snow </a:t>
            </a:r>
            <a:r>
              <a:rPr lang="en-US" altLang="ko-KR" sz="2400" dirty="0" err="1">
                <a:latin typeface="Aptos" panose="020B0004020202020204" pitchFamily="34" charset="0"/>
              </a:rPr>
              <a:t>Making_ac</a:t>
            </a:r>
            <a:r>
              <a:rPr lang="en-US" altLang="ko-KR" sz="2400" dirty="0">
                <a:latin typeface="Aptos" panose="020B0004020202020204" pitchFamily="34" charset="0"/>
              </a:rPr>
              <a:t>, and </a:t>
            </a:r>
            <a:r>
              <a:rPr lang="en-US" altLang="ko-KR" sz="2400" dirty="0" err="1">
                <a:latin typeface="Aptos" panose="020B0004020202020204" pitchFamily="34" charset="0"/>
              </a:rPr>
              <a:t>resort_night_skiing_state_ratio</a:t>
            </a:r>
            <a:endParaRPr lang="en-US" altLang="ko-KR" sz="2400" dirty="0">
              <a:latin typeface="Aptos" panose="020B0004020202020204" pitchFamily="34" charset="0"/>
            </a:endParaRPr>
          </a:p>
          <a:p>
            <a:pPr lvl="1" latinLnBrk="0" hangingPunct="0">
              <a:buFont typeface="Arial" panose="020B0604020202020204" pitchFamily="34" charset="0"/>
              <a:buChar char="•"/>
            </a:pPr>
            <a:r>
              <a:rPr lang="en-US" altLang="ko-KR" sz="2400" dirty="0">
                <a:latin typeface="Aptos" panose="020B0004020202020204" pitchFamily="34" charset="0"/>
              </a:rPr>
              <a:t> Runs and </a:t>
            </a:r>
            <a:r>
              <a:rPr lang="en-US" altLang="ko-KR" sz="2400" dirty="0" err="1">
                <a:latin typeface="Aptos" panose="020B0004020202020204" pitchFamily="34" charset="0"/>
              </a:rPr>
              <a:t>total_chairs</a:t>
            </a:r>
            <a:r>
              <a:rPr lang="en-US" altLang="ko-KR" sz="2400" dirty="0">
                <a:latin typeface="Aptos" panose="020B0004020202020204" pitchFamily="34" charset="0"/>
              </a:rPr>
              <a:t> is correlated with the ticket price.</a:t>
            </a:r>
            <a:r>
              <a:rPr lang="en-US" sz="2800" dirty="0">
                <a:effectLst/>
                <a:latin typeface="Aptos" panose="020B0004020202020204" pitchFamily="34" charset="0"/>
                <a:ea typeface="Aptos" panose="020B0004020202020204" pitchFamily="34" charset="0"/>
                <a:cs typeface="Times New Roman" panose="02020603050405020304" pitchFamily="18" charset="0"/>
              </a:rPr>
              <a:t> </a:t>
            </a:r>
          </a:p>
          <a:p>
            <a:pPr latinLnBrk="0" hangingPunct="0">
              <a:buFont typeface="Arial" panose="020B0604020202020204" pitchFamily="34" charset="0"/>
              <a:buChar char="•"/>
            </a:pPr>
            <a:endParaRPr lang="en-US" altLang="ko-KR" sz="2400" dirty="0">
              <a:latin typeface="Aptos" panose="020B0004020202020204" pitchFamily="34" charset="0"/>
            </a:endParaRPr>
          </a:p>
        </p:txBody>
      </p:sp>
      <p:sp>
        <p:nvSpPr>
          <p:cNvPr id="5" name="제목 1">
            <a:extLst>
              <a:ext uri="{FF2B5EF4-FFF2-40B4-BE49-F238E27FC236}">
                <a16:creationId xmlns:a16="http://schemas.microsoft.com/office/drawing/2014/main" id="{03254CB5-64D9-6C8B-3D7B-AC27EA3487F0}"/>
              </a:ext>
            </a:extLst>
          </p:cNvPr>
          <p:cNvSpPr>
            <a:spLocks noGrp="1"/>
          </p:cNvSpPr>
          <p:nvPr>
            <p:ph type="title"/>
          </p:nvPr>
        </p:nvSpPr>
        <p:spPr/>
        <p:txBody>
          <a:bodyPr>
            <a:normAutofit fontScale="90000"/>
          </a:bodyPr>
          <a:lstStyle/>
          <a:p>
            <a:pPr fontAlgn="base">
              <a:spcAft>
                <a:spcPct val="0"/>
              </a:spcAft>
              <a:buClr>
                <a:schemeClr val="hlink"/>
              </a:buClr>
            </a:pPr>
            <a:r>
              <a:rPr lang="en-US" altLang="ko-KR" sz="4900" dirty="0">
                <a:solidFill>
                  <a:srgbClr val="4E5E85"/>
                </a:solidFill>
                <a:latin typeface="Amatic SC" pitchFamily="2" charset="-79"/>
                <a:cs typeface="Amatic SC" pitchFamily="2" charset="-79"/>
              </a:rPr>
              <a:t>Modeling Results and Analysis </a:t>
            </a:r>
            <a:endParaRPr lang="ko-KR" altLang="en-US" sz="4900" dirty="0">
              <a:solidFill>
                <a:srgbClr val="4E5E85"/>
              </a:solidFill>
              <a:latin typeface="Amatic SC" pitchFamily="2" charset="-79"/>
              <a:cs typeface="Amatic SC" pitchFamily="2" charset="-79"/>
            </a:endParaRPr>
          </a:p>
        </p:txBody>
      </p:sp>
      <p:pic>
        <p:nvPicPr>
          <p:cNvPr id="3" name="Picture 2" descr="A screenshot of a computer generated image&#10;&#10;Description automatically generated">
            <a:extLst>
              <a:ext uri="{FF2B5EF4-FFF2-40B4-BE49-F238E27FC236}">
                <a16:creationId xmlns:a16="http://schemas.microsoft.com/office/drawing/2014/main" id="{EBB1DC1C-ED5E-869D-D53F-18EC06A7A07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3968" y="1124744"/>
            <a:ext cx="4845536" cy="5472608"/>
          </a:xfrm>
          <a:prstGeom prst="rect">
            <a:avLst/>
          </a:prstGeom>
        </p:spPr>
      </p:pic>
    </p:spTree>
    <p:extLst>
      <p:ext uri="{BB962C8B-B14F-4D97-AF65-F5344CB8AC3E}">
        <p14:creationId xmlns:p14="http://schemas.microsoft.com/office/powerpoint/2010/main" val="758936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DD79A-3A7A-92EC-5760-6F00A97DCDE9}"/>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FFD97039-0EDA-95EE-75E9-D76A3EE5E614}"/>
              </a:ext>
            </a:extLst>
          </p:cNvPr>
          <p:cNvSpPr>
            <a:spLocks noGrp="1"/>
          </p:cNvSpPr>
          <p:nvPr>
            <p:ph idx="1"/>
          </p:nvPr>
        </p:nvSpPr>
        <p:spPr>
          <a:xfrm>
            <a:off x="4572000" y="1268760"/>
            <a:ext cx="4226061" cy="4881686"/>
          </a:xfrm>
        </p:spPr>
        <p:txBody>
          <a:bodyPr>
            <a:normAutofit lnSpcReduction="10000"/>
          </a:bodyPr>
          <a:lstStyle/>
          <a:p>
            <a:pPr latinLnBrk="0" hangingPunct="0">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To adjust any missing values the median was found to be the best estimate.</a:t>
            </a:r>
          </a:p>
          <a:p>
            <a:pPr latinLnBrk="0" hangingPunct="0">
              <a:buFont typeface="Arial" panose="020B0604020202020204" pitchFamily="34" charset="0"/>
              <a:buChar char="•"/>
            </a:pPr>
            <a:r>
              <a:rPr lang="en-US" sz="1800" dirty="0">
                <a:latin typeface="Aptos" panose="020B0004020202020204" pitchFamily="34" charset="0"/>
                <a:ea typeface="Aptos" panose="020B0004020202020204" pitchFamily="34" charset="0"/>
                <a:cs typeface="Times New Roman" panose="02020603050405020304" pitchFamily="18" charset="0"/>
              </a:rPr>
              <a:t>The </a:t>
            </a:r>
            <a:r>
              <a:rPr lang="en-US" sz="1800" dirty="0">
                <a:effectLst/>
                <a:latin typeface="Aptos" panose="020B0004020202020204" pitchFamily="34" charset="0"/>
                <a:ea typeface="Aptos" panose="020B0004020202020204" pitchFamily="34" charset="0"/>
                <a:cs typeface="Times New Roman" panose="02020603050405020304" pitchFamily="18" charset="0"/>
              </a:rPr>
              <a:t>random forest model had a lower cross-validation mean absolute error of almost $1 and was found to be the best model. </a:t>
            </a:r>
          </a:p>
          <a:p>
            <a:pPr latinLnBrk="0" hangingPunct="0">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The dominant top four features that are in common with other models tested were </a:t>
            </a:r>
            <a:r>
              <a:rPr lang="en-US" sz="1800" dirty="0" err="1">
                <a:effectLst/>
                <a:latin typeface="Aptos" panose="020B0004020202020204" pitchFamily="34" charset="0"/>
                <a:ea typeface="Aptos" panose="020B0004020202020204" pitchFamily="34" charset="0"/>
                <a:cs typeface="Times New Roman" panose="02020603050405020304" pitchFamily="18" charset="0"/>
              </a:rPr>
              <a:t>fastQuads</a:t>
            </a:r>
            <a:r>
              <a:rPr lang="en-US" sz="1800" dirty="0">
                <a:effectLst/>
                <a:latin typeface="Aptos" panose="020B0004020202020204" pitchFamily="34" charset="0"/>
                <a:ea typeface="Aptos" panose="020B0004020202020204" pitchFamily="34" charset="0"/>
                <a:cs typeface="Times New Roman" panose="02020603050405020304" pitchFamily="18" charset="0"/>
              </a:rPr>
              <a:t>, Runs, Snow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Making_ac</a:t>
            </a:r>
            <a:r>
              <a:rPr lang="en-US" sz="18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dirty="0" err="1">
                <a:effectLst/>
                <a:latin typeface="Aptos" panose="020B0004020202020204" pitchFamily="34" charset="0"/>
                <a:ea typeface="Aptos" panose="020B0004020202020204" pitchFamily="34" charset="0"/>
                <a:cs typeface="Times New Roman" panose="02020603050405020304" pitchFamily="18" charset="0"/>
              </a:rPr>
              <a:t>vertical_drop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latinLnBrk="0" hangingPunct="0">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Using the model different scenarios for the business-selected options were run based on the assumption that the expected number of visitors over the season is 350,000 and, on average, visitors ski for five days. </a:t>
            </a:r>
          </a:p>
          <a:p>
            <a:pPr latinLnBrk="0" hangingPunct="0">
              <a:buFont typeface="Arial" panose="020B0604020202020204" pitchFamily="34" charset="0"/>
              <a:buChar char="•"/>
            </a:pPr>
            <a:endParaRPr lang="en-US" altLang="ko-KR" dirty="0"/>
          </a:p>
        </p:txBody>
      </p:sp>
      <p:sp>
        <p:nvSpPr>
          <p:cNvPr id="5" name="제목 1">
            <a:extLst>
              <a:ext uri="{FF2B5EF4-FFF2-40B4-BE49-F238E27FC236}">
                <a16:creationId xmlns:a16="http://schemas.microsoft.com/office/drawing/2014/main" id="{40037F73-CBFA-6376-E470-CE6DB7C6E8E4}"/>
              </a:ext>
            </a:extLst>
          </p:cNvPr>
          <p:cNvSpPr>
            <a:spLocks noGrp="1"/>
          </p:cNvSpPr>
          <p:nvPr>
            <p:ph type="title"/>
          </p:nvPr>
        </p:nvSpPr>
        <p:spPr/>
        <p:txBody>
          <a:bodyPr>
            <a:normAutofit fontScale="90000"/>
          </a:bodyPr>
          <a:lstStyle/>
          <a:p>
            <a:pPr fontAlgn="base">
              <a:spcAft>
                <a:spcPct val="0"/>
              </a:spcAft>
              <a:buClr>
                <a:schemeClr val="hlink"/>
              </a:buClr>
            </a:pPr>
            <a:r>
              <a:rPr lang="en-US" altLang="ko-KR" sz="4900" dirty="0">
                <a:solidFill>
                  <a:srgbClr val="4E5E85"/>
                </a:solidFill>
                <a:latin typeface="Amatic SC" pitchFamily="2" charset="-79"/>
                <a:cs typeface="Amatic SC" pitchFamily="2" charset="-79"/>
              </a:rPr>
              <a:t>Modeling Results and Analysis </a:t>
            </a:r>
            <a:endParaRPr lang="ko-KR" altLang="en-US" sz="4900" dirty="0">
              <a:solidFill>
                <a:srgbClr val="4E5E85"/>
              </a:solidFill>
              <a:latin typeface="Amatic SC" pitchFamily="2" charset="-79"/>
              <a:cs typeface="Amatic SC" pitchFamily="2" charset="-79"/>
            </a:endParaRPr>
          </a:p>
        </p:txBody>
      </p:sp>
      <p:pic>
        <p:nvPicPr>
          <p:cNvPr id="3" name="Picture 2" descr="A graph with blue and white text&#10;&#10;Description automatically generated">
            <a:extLst>
              <a:ext uri="{FF2B5EF4-FFF2-40B4-BE49-F238E27FC236}">
                <a16:creationId xmlns:a16="http://schemas.microsoft.com/office/drawing/2014/main" id="{9BA02CEE-1231-C0D7-D3F0-4B371620814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697228"/>
            <a:ext cx="5141456" cy="4808438"/>
          </a:xfrm>
          <a:prstGeom prst="rect">
            <a:avLst/>
          </a:prstGeom>
        </p:spPr>
      </p:pic>
    </p:spTree>
    <p:extLst>
      <p:ext uri="{BB962C8B-B14F-4D97-AF65-F5344CB8AC3E}">
        <p14:creationId xmlns:p14="http://schemas.microsoft.com/office/powerpoint/2010/main" val="1562431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087CB-5ABC-4466-69D7-4192455C8C46}"/>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695738BA-04AA-C5F1-6F45-359DE0EEC2A2}"/>
              </a:ext>
            </a:extLst>
          </p:cNvPr>
          <p:cNvSpPr>
            <a:spLocks noGrp="1"/>
          </p:cNvSpPr>
          <p:nvPr>
            <p:ph idx="1"/>
          </p:nvPr>
        </p:nvSpPr>
        <p:spPr>
          <a:xfrm>
            <a:off x="135190" y="1268760"/>
            <a:ext cx="4176464" cy="5472608"/>
          </a:xfrm>
        </p:spPr>
        <p:txBody>
          <a:bodyPr>
            <a:normAutofit fontScale="85000" lnSpcReduction="20000"/>
          </a:bodyPr>
          <a:lstStyle/>
          <a:p>
            <a:pPr latinLnBrk="0" hangingPunct="0">
              <a:buFont typeface="Arial" panose="020B0604020202020204" pitchFamily="34" charset="0"/>
              <a:buChar char="•"/>
            </a:pPr>
            <a:r>
              <a:rPr lang="en-US" dirty="0">
                <a:effectLst/>
                <a:latin typeface="Aptos" panose="020B0004020202020204" pitchFamily="34" charset="0"/>
                <a:ea typeface="Aptos" panose="020B0004020202020204" pitchFamily="34" charset="0"/>
                <a:cs typeface="Times New Roman" panose="02020603050405020304" pitchFamily="18" charset="0"/>
              </a:rPr>
              <a:t>Scenario one: Close at most 10 of the least used runs. </a:t>
            </a:r>
          </a:p>
          <a:p>
            <a:pPr lvl="1" latinLnBrk="0" hangingPunct="0">
              <a:buFont typeface="Arial" panose="020B0604020202020204" pitchFamily="34" charset="0"/>
              <a:buChar char="•"/>
            </a:pPr>
            <a:r>
              <a:rPr lang="en-US" dirty="0">
                <a:effectLst/>
                <a:latin typeface="Aptos" panose="020B0004020202020204" pitchFamily="34" charset="0"/>
                <a:ea typeface="Aptos" panose="020B0004020202020204" pitchFamily="34" charset="0"/>
                <a:cs typeface="Times New Roman" panose="02020603050405020304" pitchFamily="18" charset="0"/>
              </a:rPr>
              <a:t>closing 1- run makes no difference. </a:t>
            </a:r>
          </a:p>
          <a:p>
            <a:pPr lvl="1" latinLnBrk="0" hangingPunct="0">
              <a:buFont typeface="Arial" panose="020B0604020202020204" pitchFamily="34" charset="0"/>
              <a:buChar char="•"/>
            </a:pPr>
            <a:r>
              <a:rPr lang="en-US" dirty="0">
                <a:latin typeface="Aptos" panose="020B0004020202020204" pitchFamily="34" charset="0"/>
                <a:ea typeface="Aptos" panose="020B0004020202020204" pitchFamily="34" charset="0"/>
                <a:cs typeface="Times New Roman" panose="02020603050405020304" pitchFamily="18" charset="0"/>
              </a:rPr>
              <a:t>c</a:t>
            </a:r>
            <a:r>
              <a:rPr lang="en-US" dirty="0">
                <a:effectLst/>
                <a:latin typeface="Aptos" panose="020B0004020202020204" pitchFamily="34" charset="0"/>
                <a:ea typeface="Aptos" panose="020B0004020202020204" pitchFamily="34" charset="0"/>
                <a:cs typeface="Times New Roman" panose="02020603050405020304" pitchFamily="18" charset="0"/>
              </a:rPr>
              <a:t>losing 2 and 3-  successively reduces support for ticket price so revenue</a:t>
            </a:r>
          </a:p>
          <a:p>
            <a:pPr lvl="2" latinLnBrk="0" hangingPunct="0">
              <a:buFont typeface="Arial" panose="020B0604020202020204" pitchFamily="34" charset="0"/>
              <a:buChar char="•"/>
            </a:pPr>
            <a:r>
              <a:rPr lang="en-US" dirty="0">
                <a:effectLst/>
                <a:latin typeface="Aptos" panose="020B0004020202020204" pitchFamily="34" charset="0"/>
                <a:ea typeface="Aptos" panose="020B0004020202020204" pitchFamily="34" charset="0"/>
                <a:cs typeface="Times New Roman" panose="02020603050405020304" pitchFamily="18" charset="0"/>
              </a:rPr>
              <a:t>may as well close down 4 or 5 as there's no further loss in ticket price. </a:t>
            </a:r>
          </a:p>
          <a:p>
            <a:pPr lvl="1" latinLnBrk="0" hangingPunct="0">
              <a:buFont typeface="Arial" panose="020B0604020202020204" pitchFamily="34" charset="0"/>
              <a:buChar char="•"/>
            </a:pPr>
            <a:r>
              <a:rPr lang="en-US" dirty="0">
                <a:effectLst/>
                <a:latin typeface="Aptos" panose="020B0004020202020204" pitchFamily="34" charset="0"/>
                <a:ea typeface="Aptos" panose="020B0004020202020204" pitchFamily="34" charset="0"/>
                <a:cs typeface="Times New Roman" panose="02020603050405020304" pitchFamily="18" charset="0"/>
              </a:rPr>
              <a:t>Increasing the closures down to 6 or more leads to a large drop. </a:t>
            </a:r>
          </a:p>
          <a:p>
            <a:pPr latinLnBrk="0" hangingPunct="0">
              <a:buFont typeface="Arial" panose="020B0604020202020204" pitchFamily="34" charset="0"/>
              <a:buChar char="•"/>
            </a:pPr>
            <a:r>
              <a:rPr lang="en-US" dirty="0">
                <a:effectLst/>
                <a:latin typeface="Aptos" panose="020B0004020202020204" pitchFamily="34" charset="0"/>
                <a:ea typeface="Aptos" panose="020B0004020202020204" pitchFamily="34" charset="0"/>
                <a:cs typeface="Times New Roman" panose="02020603050405020304" pitchFamily="18" charset="0"/>
              </a:rPr>
              <a:t>Scenario Two: Big Mountain would add a run, increasing the vertical drop by 150 feet, and installing an additional chair lift. </a:t>
            </a:r>
          </a:p>
          <a:p>
            <a:pPr lvl="1" latinLnBrk="0" hangingPunct="0">
              <a:buFont typeface="Arial" panose="020B0604020202020204" pitchFamily="34" charset="0"/>
              <a:buChar char="•"/>
            </a:pPr>
            <a:r>
              <a:rPr lang="en-US" dirty="0">
                <a:effectLst/>
                <a:latin typeface="Aptos" panose="020B0004020202020204" pitchFamily="34" charset="0"/>
                <a:ea typeface="Aptos" panose="020B0004020202020204" pitchFamily="34" charset="0"/>
                <a:cs typeface="Times New Roman" panose="02020603050405020304" pitchFamily="18" charset="0"/>
              </a:rPr>
              <a:t>increases the ticket price by 2 dollars and 22 cents (3888889 dollars over the season</a:t>
            </a:r>
            <a:r>
              <a:rPr lang="en-US" dirty="0">
                <a:latin typeface="Aptos" panose="020B0004020202020204" pitchFamily="34" charset="0"/>
                <a:ea typeface="Aptos" panose="020B0004020202020204" pitchFamily="34" charset="0"/>
                <a:cs typeface="Times New Roman" panose="02020603050405020304" pitchFamily="18" charset="0"/>
              </a:rPr>
              <a:t>)</a:t>
            </a:r>
            <a:r>
              <a:rPr lang="en-US" dirty="0">
                <a:effectLst/>
                <a:latin typeface="Aptos" panose="020B0004020202020204" pitchFamily="34" charset="0"/>
                <a:ea typeface="Aptos" panose="020B0004020202020204" pitchFamily="34" charset="0"/>
                <a:cs typeface="Times New Roman" panose="02020603050405020304" pitchFamily="18" charset="0"/>
              </a:rPr>
              <a:t> </a:t>
            </a:r>
          </a:p>
          <a:p>
            <a:pPr latinLnBrk="0" hangingPunct="0">
              <a:buFont typeface="Arial" panose="020B0604020202020204" pitchFamily="34" charset="0"/>
              <a:buChar char="•"/>
            </a:pPr>
            <a:r>
              <a:rPr lang="en-US" dirty="0">
                <a:effectLst/>
                <a:latin typeface="Aptos" panose="020B0004020202020204" pitchFamily="34" charset="0"/>
                <a:ea typeface="Aptos" panose="020B0004020202020204" pitchFamily="34" charset="0"/>
                <a:cs typeface="Times New Roman" panose="02020603050405020304" pitchFamily="18" charset="0"/>
              </a:rPr>
              <a:t>Scenario Three: Big Mountain would add a run, increasing the vertical drop by 150 feet, thus installing an additional chair lift and adding two acres of snowmaking. </a:t>
            </a:r>
          </a:p>
          <a:p>
            <a:pPr latinLnBrk="0" hangingPunct="0">
              <a:buFont typeface="Arial" panose="020B0604020202020204" pitchFamily="34" charset="0"/>
              <a:buChar char="•"/>
            </a:pPr>
            <a:r>
              <a:rPr lang="en-US" dirty="0">
                <a:effectLst/>
                <a:latin typeface="Aptos" panose="020B0004020202020204" pitchFamily="34" charset="0"/>
                <a:ea typeface="Aptos" panose="020B0004020202020204" pitchFamily="34" charset="0"/>
                <a:cs typeface="Times New Roman" panose="02020603050405020304" pitchFamily="18" charset="0"/>
              </a:rPr>
              <a:t>same increase for ticket prices as scenario two. </a:t>
            </a:r>
          </a:p>
          <a:p>
            <a:pPr latinLnBrk="0" hangingPunct="0">
              <a:buFont typeface="Arial" panose="020B0604020202020204" pitchFamily="34" charset="0"/>
              <a:buChar char="•"/>
            </a:pPr>
            <a:r>
              <a:rPr lang="en-US" dirty="0">
                <a:effectLst/>
                <a:latin typeface="Aptos" panose="020B0004020202020204" pitchFamily="34" charset="0"/>
                <a:ea typeface="Aptos" panose="020B0004020202020204" pitchFamily="34" charset="0"/>
                <a:cs typeface="Times New Roman" panose="02020603050405020304" pitchFamily="18" charset="0"/>
              </a:rPr>
              <a:t>Scenario Four: calls for increasing the longest run by .2 miles and guaranteeing its snow coverage by adding 4 acres of snow-making capability. </a:t>
            </a:r>
          </a:p>
          <a:p>
            <a:pPr lvl="1" latinLnBrk="0" hangingPunct="0">
              <a:buFont typeface="Arial" panose="020B0604020202020204" pitchFamily="34" charset="0"/>
              <a:buChar char="•"/>
            </a:pPr>
            <a:r>
              <a:rPr lang="en-US" dirty="0">
                <a:effectLst/>
                <a:latin typeface="Aptos" panose="020B0004020202020204" pitchFamily="34" charset="0"/>
                <a:ea typeface="Aptos" panose="020B0004020202020204" pitchFamily="34" charset="0"/>
                <a:cs typeface="Times New Roman" panose="02020603050405020304" pitchFamily="18" charset="0"/>
              </a:rPr>
              <a:t>But this scenario makes no difference at all</a:t>
            </a:r>
            <a:r>
              <a:rPr lang="en-US" sz="1400" dirty="0">
                <a:effectLst/>
              </a:rPr>
              <a:t> </a:t>
            </a:r>
            <a:endParaRPr lang="en-US" altLang="ko-KR" sz="1400" dirty="0"/>
          </a:p>
        </p:txBody>
      </p:sp>
      <p:sp>
        <p:nvSpPr>
          <p:cNvPr id="5" name="제목 1">
            <a:extLst>
              <a:ext uri="{FF2B5EF4-FFF2-40B4-BE49-F238E27FC236}">
                <a16:creationId xmlns:a16="http://schemas.microsoft.com/office/drawing/2014/main" id="{39CD47DD-2A76-4BE4-65C1-E1343059A344}"/>
              </a:ext>
            </a:extLst>
          </p:cNvPr>
          <p:cNvSpPr>
            <a:spLocks noGrp="1"/>
          </p:cNvSpPr>
          <p:nvPr>
            <p:ph type="title"/>
          </p:nvPr>
        </p:nvSpPr>
        <p:spPr/>
        <p:txBody>
          <a:bodyPr>
            <a:normAutofit fontScale="90000"/>
          </a:bodyPr>
          <a:lstStyle/>
          <a:p>
            <a:pPr fontAlgn="base">
              <a:spcAft>
                <a:spcPct val="0"/>
              </a:spcAft>
              <a:buClr>
                <a:schemeClr val="hlink"/>
              </a:buClr>
            </a:pPr>
            <a:r>
              <a:rPr lang="en-US" altLang="ko-KR" sz="4900" dirty="0">
                <a:solidFill>
                  <a:srgbClr val="4E5E85"/>
                </a:solidFill>
                <a:latin typeface="Amatic SC" pitchFamily="2" charset="-79"/>
                <a:cs typeface="Amatic SC" pitchFamily="2" charset="-79"/>
              </a:rPr>
              <a:t>Modeling Results and Analysis </a:t>
            </a:r>
            <a:endParaRPr lang="ko-KR" altLang="en-US" sz="4900" dirty="0">
              <a:solidFill>
                <a:srgbClr val="4E5E85"/>
              </a:solidFill>
              <a:latin typeface="Amatic SC" pitchFamily="2" charset="-79"/>
              <a:cs typeface="Amatic SC" pitchFamily="2" charset="-79"/>
            </a:endParaRPr>
          </a:p>
        </p:txBody>
      </p:sp>
      <p:pic>
        <p:nvPicPr>
          <p:cNvPr id="3074" name="Picture 2" descr="Ski &amp; Snowboard Lift Ticket Prices | Mount Snow Ski Resort">
            <a:extLst>
              <a:ext uri="{FF2B5EF4-FFF2-40B4-BE49-F238E27FC236}">
                <a16:creationId xmlns:a16="http://schemas.microsoft.com/office/drawing/2014/main" id="{522FF50C-2151-17DC-AB18-5893E3F16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484784"/>
            <a:ext cx="4601146"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611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2126B-FF2E-A54F-A46E-630C1EF4E928}"/>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AE7CA747-D3E7-B737-B57E-D9D32F81EE38}"/>
              </a:ext>
            </a:extLst>
          </p:cNvPr>
          <p:cNvSpPr>
            <a:spLocks noGrp="1"/>
          </p:cNvSpPr>
          <p:nvPr>
            <p:ph idx="1"/>
          </p:nvPr>
        </p:nvSpPr>
        <p:spPr>
          <a:xfrm>
            <a:off x="4572000" y="1268760"/>
            <a:ext cx="4572000" cy="5472608"/>
          </a:xfrm>
        </p:spPr>
        <p:txBody>
          <a:bodyPr>
            <a:normAutofit lnSpcReduction="10000"/>
          </a:bodyPr>
          <a:lstStyle/>
          <a:p>
            <a:pPr>
              <a:buFont typeface="Arial" panose="020B0604020202020204" pitchFamily="34" charset="0"/>
              <a:buChar char="•"/>
            </a:pPr>
            <a:r>
              <a:rPr lang="en-US" altLang="ko-KR" dirty="0"/>
              <a:t>Big Mountain should implement scenario two, where Big Mountain would add a run, increase the vertical drop by 150 feet, and install an additional chair lift. </a:t>
            </a:r>
          </a:p>
          <a:p>
            <a:pPr>
              <a:buFont typeface="Arial" panose="020B0604020202020204" pitchFamily="34" charset="0"/>
              <a:buChar char="•"/>
            </a:pPr>
            <a:r>
              <a:rPr lang="en-US" altLang="ko-KR" dirty="0"/>
              <a:t>Adding $2.22 to the ticket price allows an additional $3,888,889 increase in one season.</a:t>
            </a:r>
          </a:p>
          <a:p>
            <a:pPr>
              <a:buFont typeface="Arial" panose="020B0604020202020204" pitchFamily="34" charset="0"/>
              <a:buChar char="•"/>
            </a:pPr>
            <a:r>
              <a:rPr lang="en-US" altLang="ko-KR" dirty="0"/>
              <a:t> Overall, the available opportunities to increase the capitalization of current facilities at the Big Mountain resort while keeping profit margins at or above 9% were the intent. </a:t>
            </a:r>
          </a:p>
          <a:p>
            <a:pPr>
              <a:buFont typeface="Arial" panose="020B0604020202020204" pitchFamily="34" charset="0"/>
              <a:buChar char="•"/>
            </a:pPr>
            <a:r>
              <a:rPr lang="en-US" altLang="ko-KR" dirty="0"/>
              <a:t>Scenario two was the most profitable seen in the scenarios that were tested. </a:t>
            </a:r>
          </a:p>
          <a:p>
            <a:pPr>
              <a:buFont typeface="Arial" panose="020B0604020202020204" pitchFamily="34" charset="0"/>
              <a:buChar char="•"/>
            </a:pPr>
            <a:r>
              <a:rPr lang="en-US" altLang="ko-KR" dirty="0"/>
              <a:t>Many other scenarios could be tested and can be used to determine if it is better for the company. I suggest using the model to create a friendly interface that would allow business analysts to test however many scenarios they like. </a:t>
            </a:r>
          </a:p>
          <a:p>
            <a:pPr>
              <a:buFont typeface="Arial" panose="020B0604020202020204" pitchFamily="34" charset="0"/>
              <a:buChar char="•"/>
            </a:pPr>
            <a:r>
              <a:rPr lang="en-US" altLang="ko-KR" dirty="0"/>
              <a:t>In the future, sourcing and incorporating operational costs and number of visitors could improve the model. It would also help improve the model if the market was surveyed for willingness to pay premium prices.</a:t>
            </a:r>
          </a:p>
        </p:txBody>
      </p:sp>
      <p:sp>
        <p:nvSpPr>
          <p:cNvPr id="5" name="제목 1">
            <a:extLst>
              <a:ext uri="{FF2B5EF4-FFF2-40B4-BE49-F238E27FC236}">
                <a16:creationId xmlns:a16="http://schemas.microsoft.com/office/drawing/2014/main" id="{EAAB3EBD-3DEF-1834-F356-354D94A92533}"/>
              </a:ext>
            </a:extLst>
          </p:cNvPr>
          <p:cNvSpPr>
            <a:spLocks noGrp="1"/>
          </p:cNvSpPr>
          <p:nvPr>
            <p:ph type="title"/>
          </p:nvPr>
        </p:nvSpPr>
        <p:spPr/>
        <p:txBody>
          <a:bodyPr>
            <a:normAutofit fontScale="90000"/>
          </a:bodyPr>
          <a:lstStyle/>
          <a:p>
            <a:pPr fontAlgn="base">
              <a:spcAft>
                <a:spcPct val="0"/>
              </a:spcAft>
              <a:buClr>
                <a:schemeClr val="hlink"/>
              </a:buClr>
            </a:pPr>
            <a:r>
              <a:rPr lang="en-US" altLang="ko-KR" sz="4900" dirty="0">
                <a:solidFill>
                  <a:srgbClr val="4E5E85"/>
                </a:solidFill>
                <a:latin typeface="Amatic SC" pitchFamily="2" charset="-79"/>
                <a:cs typeface="Amatic SC" pitchFamily="2" charset="-79"/>
              </a:rPr>
              <a:t>Key Findings and Recommendations</a:t>
            </a:r>
            <a:endParaRPr lang="ko-KR" altLang="en-US" sz="4900" dirty="0">
              <a:solidFill>
                <a:srgbClr val="4E5E85"/>
              </a:solidFill>
              <a:latin typeface="Amatic SC" pitchFamily="2" charset="-79"/>
              <a:cs typeface="Amatic SC" pitchFamily="2" charset="-79"/>
            </a:endParaRPr>
          </a:p>
        </p:txBody>
      </p:sp>
      <p:pic>
        <p:nvPicPr>
          <p:cNvPr id="4098" name="Picture 2" descr="Park City Lift Tickets | Park City Mountain Resort">
            <a:extLst>
              <a:ext uri="{FF2B5EF4-FFF2-40B4-BE49-F238E27FC236}">
                <a16:creationId xmlns:a16="http://schemas.microsoft.com/office/drawing/2014/main" id="{CA9AFB79-F616-F44B-6B3A-BF2E6B5F3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65744"/>
            <a:ext cx="4392488" cy="504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80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671951" y="3581400"/>
            <a:ext cx="3551626" cy="2287488"/>
          </a:xfrm>
          <a:prstGeom prst="rect">
            <a:avLst/>
          </a:prstGeom>
          <a:noFill/>
          <a:ln w="76200">
            <a:solidFill>
              <a:srgbClr val="B9C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4" name="Text Box 5"/>
          <p:cNvSpPr txBox="1">
            <a:spLocks noChangeArrowheads="1"/>
          </p:cNvSpPr>
          <p:nvPr/>
        </p:nvSpPr>
        <p:spPr bwMode="auto">
          <a:xfrm>
            <a:off x="1043608" y="4301951"/>
            <a:ext cx="2808312" cy="8463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1400" b="1" dirty="0">
                <a:solidFill>
                  <a:srgbClr val="4E5E85"/>
                </a:solidFill>
                <a:latin typeface="+mj-lt"/>
                <a:ea typeface="맑은 고딕" pitchFamily="50" charset="-127"/>
                <a:cs typeface="굴림" pitchFamily="50" charset="-127"/>
              </a:rPr>
              <a:t> </a:t>
            </a:r>
            <a:r>
              <a:rPr lang="en-US" altLang="ko-KR" sz="4900" b="1" dirty="0">
                <a:solidFill>
                  <a:srgbClr val="4E5E85"/>
                </a:solidFill>
                <a:latin typeface="Amatic SC" pitchFamily="2" charset="-79"/>
                <a:ea typeface="맑은 고딕" pitchFamily="50" charset="-127"/>
                <a:cs typeface="Amatic SC" pitchFamily="2" charset="-79"/>
              </a:rPr>
              <a:t>Conclusion</a:t>
            </a:r>
          </a:p>
        </p:txBody>
      </p:sp>
      <p:sp>
        <p:nvSpPr>
          <p:cNvPr id="4" name="내용 개체 틀 5">
            <a:extLst>
              <a:ext uri="{FF2B5EF4-FFF2-40B4-BE49-F238E27FC236}">
                <a16:creationId xmlns:a16="http://schemas.microsoft.com/office/drawing/2014/main" id="{A4FAD5C0-006C-8592-ECFB-F12645CF9315}"/>
              </a:ext>
            </a:extLst>
          </p:cNvPr>
          <p:cNvSpPr txBox="1">
            <a:spLocks/>
          </p:cNvSpPr>
          <p:nvPr/>
        </p:nvSpPr>
        <p:spPr>
          <a:xfrm>
            <a:off x="4427984" y="2852936"/>
            <a:ext cx="4716016" cy="3528392"/>
          </a:xfrm>
          <a:prstGeom prst="rect">
            <a:avLst/>
          </a:prstGeom>
        </p:spPr>
        <p:txBody>
          <a:bodyPr/>
          <a:lst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Big Mountain should implement scenario two adding $2.22 to the ticket price allowing an additional $3,888,889 increase in one season. </a:t>
            </a:r>
          </a:p>
          <a:p>
            <a:r>
              <a:rPr lang="en-US" altLang="ko-KR" dirty="0"/>
              <a:t>This capitalization allows profit margins to stay at/above 9%</a:t>
            </a:r>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14022</TotalTime>
  <Words>825</Words>
  <Application>Microsoft Macintosh PowerPoint</Application>
  <PresentationFormat>On-screen Show (4:3)</PresentationFormat>
  <Paragraphs>64</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맑은 고딕</vt:lpstr>
      <vt:lpstr>굴림체</vt:lpstr>
      <vt:lpstr>Aptos</vt:lpstr>
      <vt:lpstr>Calibri Light</vt:lpstr>
      <vt:lpstr>Arial</vt:lpstr>
      <vt:lpstr>Amatic SC</vt:lpstr>
      <vt:lpstr>Office 테마</vt:lpstr>
      <vt:lpstr>Big Mountain Resort Capstone</vt:lpstr>
      <vt:lpstr>Problem Identification</vt:lpstr>
      <vt:lpstr>Problem Identification</vt:lpstr>
      <vt:lpstr>Modeling Results and Analysis </vt:lpstr>
      <vt:lpstr>Modeling Results and Analysis </vt:lpstr>
      <vt:lpstr>Modeling Results and Analysis </vt:lpstr>
      <vt:lpstr>Modeling Results and Analysis </vt:lpstr>
      <vt:lpstr>Key Findings and Recommendations</vt:lpstr>
      <vt:lpstr>PowerPoint Presentation</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Shelby Cain</cp:lastModifiedBy>
  <cp:revision>1</cp:revision>
  <dcterms:created xsi:type="dcterms:W3CDTF">2010-02-01T08:03:16Z</dcterms:created>
  <dcterms:modified xsi:type="dcterms:W3CDTF">2025-01-28T01:10:53Z</dcterms:modified>
  <cp:category>www.slidemembers.com</cp:category>
</cp:coreProperties>
</file>